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ar Gabunia" initials="TG" lastIdx="1" clrIdx="0">
    <p:extLst>
      <p:ext uri="{19B8F6BF-5375-455C-9EA6-DF929625EA0E}">
        <p15:presenceInfo xmlns:p15="http://schemas.microsoft.com/office/powerpoint/2012/main" userId="S-1-5-21-814208047-3971608839-2166339660-109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8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86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7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4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96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4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24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24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09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1CBB7-07EE-4AE7-B318-E2788BF911EC}" type="datetimeFigureOut">
              <a:rPr lang="en-US" smtClean="0"/>
              <a:t>8/1/2019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EAC53-0BCC-4513-BAAD-40FFB4C0D0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laegemiddelstyrelsen.dk/en/about/organisa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4332;&#4304;&#4315;&#4314;&#4312;&#4321;%20&#4321;&#4304;&#4304;&#4306;&#4308;&#4316;&#4322;&#4317;&#4321;%20&#4321;&#4322;&#4320;&#4323;&#4325;&#4322;&#4323;&#4320;&#4304;.ppt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წამლის სააგენტოს სტრუქტურა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5 ივნისი 2019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8184" y="399068"/>
            <a:ext cx="4745746" cy="131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47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4041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105" y="1293223"/>
            <a:ext cx="10935789" cy="468779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2.2 </a:t>
            </a:r>
            <a:r>
              <a:rPr lang="ka-GE" sz="2000" b="1" dirty="0"/>
              <a:t>ინსპექტირების სამმართველო</a:t>
            </a:r>
            <a:endParaRPr lang="en-US" sz="2000" dirty="0"/>
          </a:p>
          <a:p>
            <a:r>
              <a:rPr lang="en-GB" sz="2000" dirty="0" err="1" smtClean="0"/>
              <a:t>ფარმაცევტული</a:t>
            </a:r>
            <a:r>
              <a:rPr lang="en-GB" sz="2000" dirty="0" smtClean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რეალიზატორების</a:t>
            </a:r>
            <a:r>
              <a:rPr lang="ka-GE" sz="2000" dirty="0"/>
              <a:t> (გარდა ფარმაცევტული წარმოებებისა) </a:t>
            </a:r>
            <a:r>
              <a:rPr lang="en-GB" sz="2000" dirty="0" err="1"/>
              <a:t>კონტროლი</a:t>
            </a:r>
            <a:r>
              <a:rPr lang="ka-GE" sz="2000" dirty="0" smtClean="0"/>
              <a:t>;</a:t>
            </a:r>
          </a:p>
          <a:p>
            <a:r>
              <a:rPr lang="ka-GE" sz="2000" dirty="0" smtClean="0"/>
              <a:t> </a:t>
            </a:r>
            <a:r>
              <a:rPr lang="en-GB" sz="2000" dirty="0" err="1"/>
              <a:t>ფარმაცევტული</a:t>
            </a:r>
            <a:r>
              <a:rPr lang="en-GB" sz="2000" dirty="0"/>
              <a:t> </a:t>
            </a:r>
            <a:r>
              <a:rPr lang="en-GB" sz="2000" dirty="0" err="1"/>
              <a:t>პროდუქტის</a:t>
            </a:r>
            <a:r>
              <a:rPr lang="en-GB" sz="2000" dirty="0"/>
              <a:t> </a:t>
            </a:r>
            <a:r>
              <a:rPr lang="en-GB" sz="2000" dirty="0" err="1"/>
              <a:t>რისკის</a:t>
            </a:r>
            <a:r>
              <a:rPr lang="en-GB" sz="2000" dirty="0"/>
              <a:t> </a:t>
            </a:r>
            <a:r>
              <a:rPr lang="en-GB" sz="2000" dirty="0" err="1"/>
              <a:t>შეფასებაზე</a:t>
            </a:r>
            <a:r>
              <a:rPr lang="en-GB" sz="2000" dirty="0"/>
              <a:t> </a:t>
            </a:r>
            <a:r>
              <a:rPr lang="en-GB" sz="2000" dirty="0" err="1"/>
              <a:t>დაფუძნებული</a:t>
            </a:r>
            <a:r>
              <a:rPr lang="en-GB" sz="2000" dirty="0"/>
              <a:t> </a:t>
            </a:r>
            <a:r>
              <a:rPr lang="en-GB" sz="2000" dirty="0" err="1"/>
              <a:t>შერჩევითი</a:t>
            </a:r>
            <a:r>
              <a:rPr lang="en-GB" sz="2000" dirty="0"/>
              <a:t> </a:t>
            </a:r>
            <a:r>
              <a:rPr lang="en-GB" sz="2000" dirty="0" err="1"/>
              <a:t>ლაბორატორიული</a:t>
            </a:r>
            <a:r>
              <a:rPr lang="en-GB" sz="2000" dirty="0"/>
              <a:t> </a:t>
            </a:r>
            <a:r>
              <a:rPr lang="ka-GE" sz="2000" dirty="0"/>
              <a:t>და ვიზუალური </a:t>
            </a:r>
            <a:r>
              <a:rPr lang="en-GB" sz="2000" dirty="0" err="1"/>
              <a:t>კონტროლი</a:t>
            </a:r>
            <a:r>
              <a:rPr lang="ka-GE" sz="2000" dirty="0"/>
              <a:t>;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პროდუქტის (მათ შორის პირველ ჯგუფს </a:t>
            </a:r>
            <a:r>
              <a:rPr lang="ka-GE" sz="2000" dirty="0" smtClean="0"/>
              <a:t>მიკუთვნებული </a:t>
            </a:r>
            <a:r>
              <a:rPr lang="ka-GE" sz="2000" dirty="0"/>
              <a:t>ფარმაცევტული პროდუქტის) მიმოქცევაზე კონტროლი როგორც ფარმაცევტულ დაწესებულებეში ასევე, სამედიცინო დაწესებულებებში;</a:t>
            </a:r>
            <a:endParaRPr lang="en-US" sz="2000" dirty="0"/>
          </a:p>
          <a:p>
            <a:r>
              <a:rPr lang="ka-GE" sz="2000" dirty="0" smtClean="0"/>
              <a:t>საჭიროებისას </a:t>
            </a:r>
            <a:r>
              <a:rPr lang="ka-GE" sz="2000" dirty="0"/>
              <a:t>უზრუნველყოფს სარეალიზაციო ქსელიდან ფარმაცევტული პროდუქტის   ამოღება/განადგურების განხორციელებას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 </a:t>
            </a:r>
            <a:r>
              <a:rPr lang="ka-GE" sz="2000" dirty="0"/>
              <a:t>ფარმაცევტული  პროდუქტის  რეკლამის  წესის  დაცვის მდგომარეობაზე კონტროლი</a:t>
            </a:r>
            <a:r>
              <a:rPr lang="ka-GE" sz="2000" dirty="0" smtClean="0"/>
              <a:t>;</a:t>
            </a:r>
            <a:r>
              <a:rPr lang="ka-GE" sz="2000" dirty="0"/>
              <a:t> </a:t>
            </a:r>
            <a:endParaRPr lang="en-US" sz="2000" dirty="0"/>
          </a:p>
          <a:p>
            <a:r>
              <a:rPr lang="ka-GE" sz="2000" dirty="0" smtClean="0"/>
              <a:t>მოქალაქეთა  </a:t>
            </a:r>
            <a:r>
              <a:rPr lang="ka-GE" sz="2000" dirty="0"/>
              <a:t>განცხადებების (საჩივრების) შესწავლა და მათზე შესაბამისი რეაგირება</a:t>
            </a:r>
            <a:r>
              <a:rPr lang="ka-GE" sz="2000" dirty="0" smtClean="0"/>
              <a:t>;</a:t>
            </a:r>
            <a:r>
              <a:rPr lang="ka-GE" sz="2000" b="1" dirty="0"/>
              <a:t> 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</a:t>
            </a:r>
            <a:r>
              <a:rPr lang="ka-GE" sz="2000" dirty="0" smtClean="0"/>
              <a:t>მონაწილეობის </a:t>
            </a:r>
            <a:r>
              <a:rPr lang="ka-GE" sz="2000" dirty="0"/>
              <a:t>მიღება (საჭიროებისას);  </a:t>
            </a:r>
            <a:r>
              <a:rPr lang="ka-GE" sz="2000" b="1" dirty="0"/>
              <a:t> 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6802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8633"/>
            <a:ext cx="10515600" cy="1325563"/>
          </a:xfrm>
        </p:spPr>
        <p:txBody>
          <a:bodyPr>
            <a:noAutofit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017" y="2004196"/>
            <a:ext cx="10726783" cy="46038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/>
              <a:t>2.3</a:t>
            </a:r>
            <a:r>
              <a:rPr lang="ka-GE" sz="2000" b="1" dirty="0"/>
              <a:t> GMP-ის სამმართველო</a:t>
            </a:r>
            <a:endParaRPr lang="en-US" sz="2000" dirty="0"/>
          </a:p>
          <a:p>
            <a:r>
              <a:rPr lang="ka-GE" sz="2000" dirty="0" smtClean="0"/>
              <a:t>ფარმაცევტული </a:t>
            </a:r>
            <a:r>
              <a:rPr lang="ka-GE" sz="2000" dirty="0"/>
              <a:t>წარმოების კონტროლი;</a:t>
            </a:r>
            <a:endParaRPr lang="en-US" sz="2000" dirty="0"/>
          </a:p>
          <a:p>
            <a:r>
              <a:rPr lang="ka-GE" sz="2000" dirty="0" smtClean="0"/>
              <a:t>ფარმაცევტულ </a:t>
            </a:r>
            <a:r>
              <a:rPr lang="ka-GE" sz="2000" dirty="0"/>
              <a:t>წარმოებაში ფარმაცევტული პროდუქტის (მათ შორის პირველ ჯგუფს მიკუთვენებული ფარმაცევტული პროდუქტის) მიმოქცევაზე კონტროლი;</a:t>
            </a:r>
            <a:endParaRPr lang="en-US" sz="2000" dirty="0"/>
          </a:p>
          <a:p>
            <a:r>
              <a:rPr lang="ka-GE" sz="2000" dirty="0" smtClean="0"/>
              <a:t>ადმინისტრაციული </a:t>
            </a:r>
            <a:r>
              <a:rPr lang="ka-GE" sz="2000" dirty="0"/>
              <a:t>სამართალდარღვევის ოქმის შედგენა და სასამართლო  პროცესში   მოანწილეობის მიღება (საჭიროებისას);  </a:t>
            </a:r>
            <a:endParaRPr lang="en-US" sz="2000" dirty="0"/>
          </a:p>
          <a:p>
            <a:r>
              <a:rPr lang="ka-GE" sz="2000" dirty="0" smtClean="0"/>
              <a:t>კომპეტენციის </a:t>
            </a:r>
            <a:r>
              <a:rPr lang="ka-GE" sz="2000" dirty="0"/>
              <a:t>ფარგლებში</a:t>
            </a:r>
            <a:r>
              <a:rPr lang="en-US" sz="2000" dirty="0"/>
              <a:t>, </a:t>
            </a:r>
            <a:r>
              <a:rPr lang="ka-GE" sz="2000" dirty="0"/>
              <a:t>ფარმაცევტული პროდუქტის ამოღება/განადგურების პროცესის განხორციელება/ზედამხედველობა;</a:t>
            </a:r>
            <a:endParaRPr lang="en-US" sz="2000" dirty="0"/>
          </a:p>
          <a:p>
            <a:r>
              <a:rPr lang="ka-GE" sz="2000" dirty="0" smtClean="0"/>
              <a:t>2019 </a:t>
            </a:r>
            <a:r>
              <a:rPr lang="ka-GE" sz="2000" dirty="0"/>
              <a:t>წლის 1 ივლისიდან:</a:t>
            </a:r>
            <a:endParaRPr lang="en-US" sz="2000" dirty="0"/>
          </a:p>
          <a:p>
            <a:r>
              <a:rPr lang="ka-GE" sz="2000" dirty="0" smtClean="0"/>
              <a:t>წარმოების </a:t>
            </a:r>
            <a:r>
              <a:rPr lang="ka-GE" sz="2000" dirty="0"/>
              <a:t>ნებართვის გაცემამდე სანებართვო პირობების შესრულებაზე კონტროლი;</a:t>
            </a:r>
            <a:endParaRPr lang="en-US" sz="2000" dirty="0"/>
          </a:p>
          <a:p>
            <a:r>
              <a:rPr lang="ka-GE" sz="2000" dirty="0" smtClean="0"/>
              <a:t>საქართველოს </a:t>
            </a:r>
            <a:r>
              <a:rPr lang="ka-GE" sz="2000" dirty="0"/>
              <a:t>ნაციონალური კარგი საწარმოო პრაქტიკის (</a:t>
            </a:r>
            <a:r>
              <a:rPr lang="en-US" sz="2000" dirty="0"/>
              <a:t>EU GMP</a:t>
            </a:r>
            <a:r>
              <a:rPr lang="ka-GE" sz="2000" dirty="0"/>
              <a:t>) სტანდარტებისადმი შესაბამისობის დადგენა და </a:t>
            </a:r>
            <a:r>
              <a:rPr lang="en-US" sz="2000" dirty="0"/>
              <a:t>GMP-</a:t>
            </a:r>
            <a:r>
              <a:rPr lang="ka-GE" sz="2000" dirty="0"/>
              <a:t>ის სერტიფიკატის გაცემა;</a:t>
            </a:r>
            <a:endParaRPr lang="en-US" sz="2000" dirty="0"/>
          </a:p>
          <a:p>
            <a:r>
              <a:rPr lang="ka-GE" sz="2000" dirty="0" smtClean="0"/>
              <a:t>სამმართველოში </a:t>
            </a:r>
            <a:r>
              <a:rPr lang="ka-GE" sz="2000" dirty="0"/>
              <a:t>ხარისხის მართვის სისტემის დანერგვა.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6903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2. </a:t>
            </a:r>
            <a:r>
              <a:rPr lang="ka-GE" sz="3600" b="1" dirty="0"/>
              <a:t>ფარმაცევტული საქმიანობის ზედამხედველობისა და ნებართვების </a:t>
            </a:r>
            <a:r>
              <a:rPr lang="ka-GE" sz="3600" b="1" dirty="0" smtClean="0"/>
              <a:t>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2.4 </a:t>
            </a:r>
            <a:r>
              <a:rPr lang="ka-GE" sz="1800" b="1" dirty="0"/>
              <a:t>ნარკოტიკების ლეგალური ბრუნვის </a:t>
            </a:r>
            <a:r>
              <a:rPr lang="ka-GE" sz="1800" b="1" dirty="0" smtClean="0"/>
              <a:t>სამმართველო</a:t>
            </a:r>
            <a:endParaRPr lang="en-US" sz="1800" dirty="0"/>
          </a:p>
          <a:p>
            <a:r>
              <a:rPr lang="ka-GE" sz="1800" dirty="0" smtClean="0"/>
              <a:t>სპეციალურ </a:t>
            </a:r>
            <a:r>
              <a:rPr lang="ka-GE" sz="1800" dirty="0"/>
              <a:t>კონტროლს  დაქვემდებარებული  ნივთიერებების  ლეგალური   ბრუნვის სფეროში დადებული საერთაშორისო ხელშეკრულებებითა და შეთანხმებებით  გათვალისწინებულ  მოთხოვნათა  შესრულება</a:t>
            </a:r>
            <a:r>
              <a:rPr lang="ka-GE" sz="1800" dirty="0" smtClean="0"/>
              <a:t>;</a:t>
            </a:r>
            <a:endParaRPr lang="en-US" sz="1800" dirty="0"/>
          </a:p>
          <a:p>
            <a:r>
              <a:rPr lang="ka-GE" sz="1800" dirty="0" smtClean="0"/>
              <a:t>სტატისტიკური </a:t>
            </a:r>
            <a:r>
              <a:rPr lang="ka-GE" sz="1800" dirty="0"/>
              <a:t>მონაცემების  დამუშავება  და გაეროს   ნარკოტიკებზე კონტროლის  საერთაშორისო კომიტეტში შესაბამისი მონაცემების გადაგზავნა</a:t>
            </a:r>
            <a:r>
              <a:rPr lang="ka-GE" sz="1800" dirty="0" smtClean="0"/>
              <a:t>;</a:t>
            </a:r>
          </a:p>
          <a:p>
            <a:r>
              <a:rPr lang="ka-GE" sz="1800" dirty="0" smtClean="0"/>
              <a:t> </a:t>
            </a:r>
            <a:r>
              <a:rPr lang="ka-GE" sz="1800" dirty="0"/>
              <a:t>პირველ  ჯგუფს  მიკუთვნებულ  ფარმაცევტული პროდუქტების იმპორტ-ექსპორტზე   წინასწარი შეთანხმების დოკუმენტის მომზადება;</a:t>
            </a:r>
            <a:endParaRPr lang="en-US" sz="1800" dirty="0"/>
          </a:p>
          <a:p>
            <a:r>
              <a:rPr lang="ka-GE" sz="1800" dirty="0" smtClean="0"/>
              <a:t>ნარკოტიკულ  </a:t>
            </a:r>
            <a:r>
              <a:rPr lang="ka-GE" sz="1800" dirty="0"/>
              <a:t>საშუალებებზე  და  ფსიქოტროპულ  ნივთიერებებზე   საქართველოს  ყოველწლიური  მოთხოვნილების   შემუშავება, შიდა კვოტების განსაზღვრა და მათი გადანაწილება;</a:t>
            </a:r>
            <a:endParaRPr lang="en-US" sz="1800" dirty="0"/>
          </a:p>
          <a:p>
            <a:r>
              <a:rPr lang="en-GB" sz="1800" dirty="0" err="1" smtClean="0"/>
              <a:t>პირველ</a:t>
            </a:r>
            <a:r>
              <a:rPr lang="en-GB" sz="1800" dirty="0" smtClean="0"/>
              <a:t> </a:t>
            </a:r>
            <a:r>
              <a:rPr lang="en-GB" sz="1800" dirty="0" err="1"/>
              <a:t>ჯგუფს</a:t>
            </a:r>
            <a:r>
              <a:rPr lang="en-GB" sz="1800" dirty="0"/>
              <a:t> </a:t>
            </a:r>
            <a:r>
              <a:rPr lang="en-GB" sz="1800" dirty="0" err="1"/>
              <a:t>მიკუთვნებული</a:t>
            </a:r>
            <a:r>
              <a:rPr lang="en-GB" sz="1800" dirty="0"/>
              <a:t> </a:t>
            </a:r>
            <a:r>
              <a:rPr lang="en-GB" sz="1800" dirty="0" err="1"/>
              <a:t>ფარმაცევტული</a:t>
            </a:r>
            <a:r>
              <a:rPr lang="en-GB" sz="1800" dirty="0"/>
              <a:t> </a:t>
            </a:r>
            <a:r>
              <a:rPr lang="en-GB" sz="1800" dirty="0" err="1"/>
              <a:t>პროდუქტის</a:t>
            </a:r>
            <a:r>
              <a:rPr lang="en-GB" sz="1800" dirty="0"/>
              <a:t> </a:t>
            </a:r>
            <a:r>
              <a:rPr lang="en-GB" sz="1800" dirty="0" err="1"/>
              <a:t>ლეგალური</a:t>
            </a:r>
            <a:r>
              <a:rPr lang="en-GB" sz="1800" dirty="0"/>
              <a:t> </a:t>
            </a:r>
            <a:r>
              <a:rPr lang="en-GB" sz="1800" dirty="0" err="1"/>
              <a:t>ბრუნვის</a:t>
            </a:r>
            <a:r>
              <a:rPr lang="en-GB" sz="1800" dirty="0"/>
              <a:t> </a:t>
            </a:r>
            <a:r>
              <a:rPr lang="en-GB" sz="1800" dirty="0" err="1"/>
              <a:t>სფეროში</a:t>
            </a:r>
            <a:r>
              <a:rPr lang="en-GB" sz="1800" dirty="0"/>
              <a:t> </a:t>
            </a:r>
            <a:r>
              <a:rPr lang="en-GB" sz="1800" dirty="0" err="1"/>
              <a:t>ანგარიშების</a:t>
            </a:r>
            <a:r>
              <a:rPr lang="en-GB" sz="1800" dirty="0"/>
              <a:t> </a:t>
            </a:r>
            <a:r>
              <a:rPr lang="en-GB" sz="1800" dirty="0" err="1"/>
              <a:t>მოთხოვნის</a:t>
            </a:r>
            <a:r>
              <a:rPr lang="en-GB" sz="1800" dirty="0"/>
              <a:t> </a:t>
            </a:r>
            <a:r>
              <a:rPr lang="en-GB" sz="1800" dirty="0" err="1"/>
              <a:t>შეუსრულებლობისას</a:t>
            </a:r>
            <a:r>
              <a:rPr lang="en-GB" sz="1800" dirty="0"/>
              <a:t> </a:t>
            </a:r>
            <a:r>
              <a:rPr lang="en-GB" sz="1800" dirty="0" err="1"/>
              <a:t>ელექტრონული</a:t>
            </a:r>
            <a:r>
              <a:rPr lang="en-GB" sz="1800" dirty="0"/>
              <a:t> </a:t>
            </a:r>
            <a:r>
              <a:rPr lang="en-GB" sz="1800" dirty="0" err="1"/>
              <a:t>საჯარიმო</a:t>
            </a:r>
            <a:r>
              <a:rPr lang="en-GB" sz="1800" dirty="0"/>
              <a:t> </a:t>
            </a:r>
            <a:r>
              <a:rPr lang="en-GB" sz="1800" dirty="0" err="1"/>
              <a:t>ქვითრის</a:t>
            </a:r>
            <a:r>
              <a:rPr lang="en-GB" sz="1800" dirty="0"/>
              <a:t> </a:t>
            </a:r>
            <a:r>
              <a:rPr lang="ka-GE" sz="1800" dirty="0"/>
              <a:t>შევსება;</a:t>
            </a:r>
            <a:endParaRPr lang="en-US" sz="1800" dirty="0"/>
          </a:p>
          <a:p>
            <a:r>
              <a:rPr lang="ka-GE" sz="1800" dirty="0" smtClean="0"/>
              <a:t>ფიზიკური </a:t>
            </a:r>
            <a:r>
              <a:rPr lang="ka-GE" sz="1800" dirty="0"/>
              <a:t>პირის მიერ ინდივიდუალური საჭიროებისას პირველ ჯგუფს მიკუთვნებული ფარმაცევტული პროდუქტის შემოტანის/გატანის შესახებ შესაბამისი დასკვნის მომზადება.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31881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ka-GE" b="1" dirty="0" smtClean="0"/>
              <a:t>3.1 </a:t>
            </a:r>
            <a:r>
              <a:rPr lang="ka-GE" b="1" dirty="0"/>
              <a:t>საფინანსო და მატერიალურ-ტექნიკური უზრუნველყოფის სამმართველო</a:t>
            </a:r>
            <a:endParaRPr lang="en-US" dirty="0"/>
          </a:p>
          <a:p>
            <a:r>
              <a:rPr lang="x-none" dirty="0" smtClean="0"/>
              <a:t>საფინანსო-ეკონომიკური </a:t>
            </a:r>
            <a:r>
              <a:rPr lang="x-none" dirty="0"/>
              <a:t>და საბუღალტრო საქმიანობის წარმართვა;</a:t>
            </a:r>
            <a:endParaRPr lang="en-US" dirty="0"/>
          </a:p>
          <a:p>
            <a:r>
              <a:rPr lang="x-none" dirty="0" smtClean="0"/>
              <a:t>შესყიდვების </a:t>
            </a:r>
            <a:r>
              <a:rPr lang="x-none" dirty="0"/>
              <a:t>დაგეგმვა, წლიური შესყიდვების გეგმის შედგენა, კორექტირება და მის შესაბამისად შესყიდვის პროცედურათა განხორციელება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სააგენტოს </a:t>
            </a:r>
            <a:r>
              <a:rPr lang="x-none" dirty="0"/>
              <a:t>ბალანსზე რიცხული მატერიალური ფასეულობების აღრიცხვა, </a:t>
            </a:r>
            <a:r>
              <a:rPr lang="ka-GE" dirty="0"/>
              <a:t>განაწილება </a:t>
            </a:r>
            <a:r>
              <a:rPr lang="x-none" dirty="0"/>
              <a:t>და შენახვის წესების დაცვა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ტექნოლოგიებით</a:t>
            </a:r>
            <a:r>
              <a:rPr lang="ka-GE" dirty="0"/>
              <a:t> (</a:t>
            </a:r>
            <a:r>
              <a:rPr lang="en-US" dirty="0"/>
              <a:t>IT</a:t>
            </a:r>
            <a:r>
              <a:rPr lang="ka-GE" dirty="0"/>
              <a:t>) </a:t>
            </a:r>
            <a:r>
              <a:rPr lang="x-none" dirty="0"/>
              <a:t>უზრუნველყოფის ტექნიკური და ტექნოლოგიური მომსახურების განხორციელება </a:t>
            </a:r>
            <a:r>
              <a:rPr lang="ka-GE" dirty="0"/>
              <a:t>და მათი </a:t>
            </a:r>
            <a:r>
              <a:rPr lang="x-none" dirty="0"/>
              <a:t>მდგრადი მუშაობის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ინფორმაციული </a:t>
            </a:r>
            <a:r>
              <a:rPr lang="x-none" dirty="0"/>
              <a:t>ტექნოლოგი</a:t>
            </a:r>
            <a:r>
              <a:rPr lang="ka-GE" dirty="0"/>
              <a:t>ური უსაფრთხოების უზრუნველყოფა.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12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b="1" dirty="0" smtClean="0"/>
              <a:t>3.2 ადამიანური რესურსების მართვის და საქმისწარმოების სამმართველო</a:t>
            </a:r>
            <a:endParaRPr lang="x-none" dirty="0" smtClean="0"/>
          </a:p>
          <a:p>
            <a:r>
              <a:rPr lang="x-none" dirty="0" smtClean="0"/>
              <a:t>შრომითი </a:t>
            </a:r>
            <a:r>
              <a:rPr lang="x-none" dirty="0"/>
              <a:t>ურთიერთობების სფეროში დოკუმენტაციის წარმოება (დანიშვნა, გათავისუფლება, შვებულება, მივლინება და სხვა)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თანამშრომელთა </a:t>
            </a:r>
            <a:r>
              <a:rPr lang="x-none" dirty="0"/>
              <a:t>პირადი საქმეების წარმოება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x-none" dirty="0"/>
              <a:t>ვაკანტურ თანამდებობათა დასაკავებლად კონკურსის ორგანიზება </a:t>
            </a:r>
            <a:r>
              <a:rPr lang="ka-GE" dirty="0"/>
              <a:t>და </a:t>
            </a:r>
            <a:r>
              <a:rPr lang="x-none" dirty="0"/>
              <a:t>სტაჟირების გავლის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შემოსული </a:t>
            </a:r>
            <a:r>
              <a:rPr lang="x-none" dirty="0"/>
              <a:t>დოკუმენტაციის </a:t>
            </a:r>
            <a:r>
              <a:rPr lang="ka-GE" dirty="0"/>
              <a:t>(</a:t>
            </a:r>
            <a:r>
              <a:rPr lang="x-none" dirty="0"/>
              <a:t>მატერიალურ</a:t>
            </a:r>
            <a:r>
              <a:rPr lang="ka-GE" dirty="0"/>
              <a:t>ი </a:t>
            </a:r>
            <a:r>
              <a:rPr lang="x-none" dirty="0"/>
              <a:t>და ელექტრონულ</a:t>
            </a:r>
            <a:r>
              <a:rPr lang="ka-GE" dirty="0"/>
              <a:t>ი) </a:t>
            </a:r>
            <a:r>
              <a:rPr lang="x-none" dirty="0"/>
              <a:t>პირველადი დამუშავება, კომპეტენციის შესაბამისად განაწილება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დოკუმენტბრუნვის </a:t>
            </a:r>
            <a:r>
              <a:rPr lang="x-none" dirty="0"/>
              <a:t>ელექტრონული სისტემის ადმინისტრირების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საარქივო </a:t>
            </a:r>
            <a:r>
              <a:rPr lang="x-none" dirty="0"/>
              <a:t>საქმიანობის უზრუნველყოფა</a:t>
            </a:r>
            <a:r>
              <a:rPr lang="ka-GE" dirty="0"/>
              <a:t>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2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3. ადმინისტრაციული დეპარტამენტი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ka-GE" b="1" dirty="0"/>
              <a:t>3.3 სამართლებრივი და ინფორმაციული უზრუნველყოფის სამმართველო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საქმიანობის სამართლებრივი უზრუნველყოფა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წარმომადგენლობა სასამართლოში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კომპეტენციის ფარგლებში</a:t>
            </a:r>
            <a:r>
              <a:rPr lang="en-US" dirty="0"/>
              <a:t>, </a:t>
            </a:r>
            <a:r>
              <a:rPr lang="x-none" dirty="0"/>
              <a:t>განცხადებების, საჩივრებისა და წერილების განხილვა</a:t>
            </a:r>
            <a:r>
              <a:rPr lang="ka-GE" dirty="0"/>
              <a:t>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უფლებამოსილებათა განხორციელებასთან დაკავშირებული სამართლებრივი საკითხების ანალიზი და შესაბამისი წინადადებების მომზადება;</a:t>
            </a:r>
            <a:endParaRPr lang="en-US" dirty="0"/>
          </a:p>
          <a:p>
            <a:r>
              <a:rPr lang="ka-GE" dirty="0"/>
              <a:t>- სააგენტოში </a:t>
            </a:r>
            <a:r>
              <a:rPr lang="x-none" dirty="0"/>
              <a:t>სამართლებრივი აქტების </a:t>
            </a:r>
            <a:r>
              <a:rPr lang="ka-GE" dirty="0"/>
              <a:t>და შესრულებული კორესპონდენციის </a:t>
            </a:r>
            <a:r>
              <a:rPr lang="x-none" dirty="0"/>
              <a:t>სამართლებრივი ექსპერტიზა/ვიზირება;</a:t>
            </a:r>
            <a:endParaRPr lang="en-US" dirty="0"/>
          </a:p>
          <a:p>
            <a:r>
              <a:rPr lang="ka-GE" dirty="0"/>
              <a:t>- </a:t>
            </a:r>
            <a:r>
              <a:rPr lang="en-GB" dirty="0" err="1"/>
              <a:t>სტატისტიკური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შეგროვება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მართვა</a:t>
            </a:r>
            <a:r>
              <a:rPr lang="en-GB" dirty="0"/>
              <a:t> (</a:t>
            </a:r>
            <a:r>
              <a:rPr lang="en-GB" dirty="0" err="1"/>
              <a:t>დამუშავება</a:t>
            </a:r>
            <a:r>
              <a:rPr lang="en-GB" dirty="0"/>
              <a:t>, </a:t>
            </a:r>
            <a:r>
              <a:rPr lang="ka-GE" dirty="0"/>
              <a:t>შენახვა, </a:t>
            </a:r>
            <a:r>
              <a:rPr lang="en-GB" dirty="0" err="1"/>
              <a:t>კონტროლი</a:t>
            </a:r>
            <a:r>
              <a:rPr lang="ka-GE" dirty="0"/>
              <a:t>, წარდგენა)</a:t>
            </a:r>
            <a:r>
              <a:rPr lang="en-GB" dirty="0"/>
              <a:t>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მასობრივი ინფორმაციის საშუალებებთან </a:t>
            </a:r>
            <a:r>
              <a:rPr lang="ka-GE" dirty="0"/>
              <a:t>ურთიერთობა;</a:t>
            </a:r>
            <a:endParaRPr lang="en-US" dirty="0"/>
          </a:p>
          <a:p>
            <a:r>
              <a:rPr lang="ka-GE" dirty="0"/>
              <a:t>- სააგენტოს </a:t>
            </a:r>
            <a:r>
              <a:rPr lang="x-none" dirty="0"/>
              <a:t>ვებ-გვერდზე განსათავსებელი ინფორმაციის მომზადება და განთავსებ</a:t>
            </a:r>
            <a:r>
              <a:rPr lang="ka-GE" dirty="0"/>
              <a:t>ა; 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საზოგადოებასთან ურთიერთობის, მოქალაქეთა მიღებისა და ცხელი ხაზის ფუნქციონირების უზრუნველყოფა;</a:t>
            </a:r>
            <a:endParaRPr lang="en-US" dirty="0"/>
          </a:p>
          <a:p>
            <a:r>
              <a:rPr lang="ka-GE" dirty="0"/>
              <a:t>- </a:t>
            </a:r>
            <a:r>
              <a:rPr lang="x-none" dirty="0"/>
              <a:t>საჯარო ინფორმაციის გაცემის</a:t>
            </a:r>
            <a:r>
              <a:rPr lang="ka-GE" dirty="0"/>
              <a:t>ა და გამოქვეყნების </a:t>
            </a:r>
            <a:r>
              <a:rPr lang="x-none" dirty="0"/>
              <a:t>უზრუნველყოფა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0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245"/>
            <a:ext cx="10515600" cy="1325563"/>
          </a:xfrm>
        </p:spPr>
        <p:txBody>
          <a:bodyPr/>
          <a:lstStyle/>
          <a:p>
            <a:r>
              <a:rPr lang="ka-GE" dirty="0" smtClean="0"/>
              <a:t>წამლის ხარისხის კონტროლის ლაბორატორია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ka-GE" b="1" dirty="0" smtClean="0"/>
              <a:t>წამლის </a:t>
            </a:r>
            <a:r>
              <a:rPr lang="ka-GE" b="1" dirty="0"/>
              <a:t>ხარისხის კონტროლის ფარმაკოპეული მეთოდების გათვალისწინებით ლაბორატორიის კომპეტენციაში შედის: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ფიზიკური მეთოდები </a:t>
            </a:r>
            <a:r>
              <a:rPr lang="ka-GE" dirty="0"/>
              <a:t>(საკვლევი ნივთიერების სიმკვრივის, დუღილის ტემპერატურის, ლღობის ტემპერატურის, რეფრაქციის მაჩვენებლის, სიბლანტის და სხვა ფიზიკური მახასიათებლების განსაზღვრა, რომელთა მიხედვითაც ხდება ამ ნივთიერების იდენტიფიცირება და სიწმინდის დადგენა);</a:t>
            </a:r>
            <a:endParaRPr lang="en-US" dirty="0"/>
          </a:p>
          <a:p>
            <a:pPr lvl="1" algn="just"/>
            <a:r>
              <a:rPr lang="ka-GE" b="1" dirty="0"/>
              <a:t>ანალიზის ქიმიური მეთოდები</a:t>
            </a:r>
            <a:r>
              <a:rPr lang="ka-GE" dirty="0"/>
              <a:t> (ეფუძვნება ქიმიურ რეაქციებს, რომლის მიხედვითაც ხდება აქტიური და დამხმარე ნივთიერებების, ასევე მინარევების და/ან გარდაქმნის პროდუქტების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ფიზიკურ-ქიმიური მეთოდები, როგორიცაა ოპტიკური</a:t>
            </a:r>
            <a:r>
              <a:rPr lang="ka-GE" dirty="0"/>
              <a:t> (პოლარიმეტრია, ფოტოელექტროკოლორიმეტრია, სპექტროფოტომეტრია ულტრაიისფერ და ხილვად უბანში, ინფრაწითელი სპექტრომეტრია და სხვა), </a:t>
            </a:r>
            <a:r>
              <a:rPr lang="ka-GE" b="1" dirty="0"/>
              <a:t>ელექტრომეტრული</a:t>
            </a:r>
            <a:r>
              <a:rPr lang="ka-GE" dirty="0"/>
              <a:t> (პოტენციომეტრია, პოტენციომეტრული ტიტვრა, პოლაროგრაფია) და </a:t>
            </a:r>
            <a:r>
              <a:rPr lang="ka-GE" b="1" dirty="0"/>
              <a:t>ქრომატოგრაფიული</a:t>
            </a:r>
            <a:r>
              <a:rPr lang="ka-GE" dirty="0"/>
              <a:t> (თხელ ფენაზე, იონცვლითი, გაზური, მაღალეფექტური სითხოვანი, სვეტური და სხვა) </a:t>
            </a:r>
            <a:r>
              <a:rPr lang="ka-GE" b="1" dirty="0"/>
              <a:t>მეთოდები </a:t>
            </a:r>
            <a:r>
              <a:rPr lang="ka-GE" dirty="0"/>
              <a:t>(აღნიშნული მეთოდებით ხდება აქტიური და დამხმარე ნივთიერებების, ასევე მინარევების თვისობრივი და რაოდენობრივი განსაზღვრა როგორც სუბსტანციებში, ისე მზა წამლის ფორმებში);</a:t>
            </a:r>
            <a:endParaRPr lang="en-US" dirty="0"/>
          </a:p>
          <a:p>
            <a:pPr lvl="1" algn="just"/>
            <a:r>
              <a:rPr lang="ka-GE" b="1" dirty="0"/>
              <a:t>ანალიზის  ბიოლოგიური მეთოდები საჭიროებს ცალკე მიკრობიოლოგიურ განყოფილებას</a:t>
            </a:r>
            <a:r>
              <a:rPr lang="ka-GE" dirty="0"/>
              <a:t> (პარენტერალური და ოფტალმოლოგიური საშუალებებისთვის ისაზღვრება სტერილობა, სხვა წამლის ფორმებისთვის მიკრობიოლოგიური სიწმინდე; პარენტერალური წამლებისათვის ასევე ისაზღვრება ბაქტერიული ენდოტოქსინები ან პიროგენობა (ეს ორი მეთოდი ალტერნატიულია). ზოგიერთ შემთხვევაში - ტოქსიკურობა.  ტოქსიკურობის და პიროგენობის განსაზღვრა საჭიროებს ვივარიუმს). აღსანიშნავია, რომ ბიოლოგიური წარმოშობის პრეპარატების (ვაქცინები, შრატები, სისხლის პრეპარატები და სახვა) ბიოლოგიური მეთოდებით შეფასება უფრო რთულია და ამ ეტაპზე მიზანშეწონილია თავის შეკავება.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765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a-GE" dirty="0" smtClean="0"/>
              <a:t>ესტონეთის წამლის სააგენტოს სტრუქტურა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167" y="1690688"/>
            <a:ext cx="8560603" cy="4882782"/>
          </a:xfrm>
        </p:spPr>
      </p:pic>
    </p:spTree>
    <p:extLst>
      <p:ext uri="{BB962C8B-B14F-4D97-AF65-F5344CB8AC3E}">
        <p14:creationId xmlns:p14="http://schemas.microsoft.com/office/powerpoint/2010/main" val="237490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ჩეხეთი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910217"/>
              </p:ext>
            </p:extLst>
          </p:nvPr>
        </p:nvGraphicFramePr>
        <p:xfrm>
          <a:off x="5534780" y="3526972"/>
          <a:ext cx="1018420" cy="859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Acrobat Document" showAsIcon="1" r:id="rId3" imgW="914400" imgH="771480" progId="AcroExch.Document.DC">
                  <p:embed/>
                </p:oleObj>
              </mc:Choice>
              <mc:Fallback>
                <p:oleObj name="Acrobat Document" showAsIcon="1" r:id="rId3" imgW="914400" imgH="77148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34780" y="3526972"/>
                        <a:ext cx="1018420" cy="859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71126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577" y="247560"/>
            <a:ext cx="10515600" cy="470898"/>
          </a:xfrm>
        </p:spPr>
        <p:txBody>
          <a:bodyPr>
            <a:noAutofit/>
          </a:bodyPr>
          <a:lstStyle/>
          <a:p>
            <a:r>
              <a:rPr lang="ka-GE" sz="3200" dirty="0" smtClean="0"/>
              <a:t>დანია </a:t>
            </a:r>
            <a:r>
              <a:rPr lang="en-US" sz="3200" dirty="0">
                <a:hlinkClick r:id="rId2"/>
              </a:rPr>
              <a:t>https://laegemiddelstyrelsen.dk/en/about/organisation</a:t>
            </a:r>
            <a:r>
              <a:rPr lang="en-US" sz="3200" dirty="0" smtClean="0">
                <a:hlinkClick r:id="rId2"/>
              </a:rPr>
              <a:t>/</a:t>
            </a:r>
            <a:r>
              <a:rPr lang="ka-GE" sz="3200" dirty="0" smtClean="0"/>
              <a:t> 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423" y="1306286"/>
            <a:ext cx="8587600" cy="5166926"/>
          </a:xfrm>
        </p:spPr>
      </p:pic>
    </p:spTree>
    <p:extLst>
      <p:ext uri="{BB962C8B-B14F-4D97-AF65-F5344CB8AC3E}">
        <p14:creationId xmlns:p14="http://schemas.microsoft.com/office/powerpoint/2010/main" val="2250984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Straight Connector 88"/>
          <p:cNvCxnSpPr/>
          <p:nvPr/>
        </p:nvCxnSpPr>
        <p:spPr>
          <a:xfrm>
            <a:off x="5146766" y="1500095"/>
            <a:ext cx="13063" cy="47407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862951" y="1820073"/>
            <a:ext cx="5396331" cy="5367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Arial" panose="020B0604020202020204" pitchFamily="34" charset="0"/>
              </a:rPr>
              <a:t>ადმინისტრირების სამმართველო (7)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862951" y="2663622"/>
            <a:ext cx="5396331" cy="62644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ამართლებრივი უზრუნველყოფის და საზოგადოებასთან ურთიერთობის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(4)</a:t>
            </a:r>
            <a:endParaRPr kumimoji="0" lang="ka-GE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09633" y="3518876"/>
            <a:ext cx="5349650" cy="64985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ნარკოტიკების</a:t>
            </a:r>
            <a:r>
              <a:rPr kumimoji="0" lang="ka-GE" alt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ლეგალური ბრუნვის სამმართველო (5+1)</a:t>
            </a:r>
            <a:endParaRPr kumimoji="0" lang="ka-GE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606418" y="1022961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000" dirty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862951" y="4285769"/>
            <a:ext cx="5396331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ნსპექტირების სამმართველო (10 +7)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8259282" y="123424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2"/>
          <p:cNvSpPr>
            <a:spLocks noChangeArrowheads="1"/>
          </p:cNvSpPr>
          <p:nvPr/>
        </p:nvSpPr>
        <p:spPr bwMode="auto">
          <a:xfrm>
            <a:off x="2877214" y="5093742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რ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ეგისტრაციის სამმართველო (22+13)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" name="Rounded Rectangle 2"/>
          <p:cNvSpPr>
            <a:spLocks noChangeArrowheads="1"/>
          </p:cNvSpPr>
          <p:nvPr/>
        </p:nvSpPr>
        <p:spPr bwMode="auto">
          <a:xfrm>
            <a:off x="2877214" y="6009785"/>
            <a:ext cx="5365449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sz="16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</a:t>
            </a: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სამმართველო (6+1) </a:t>
            </a:r>
            <a:endParaRPr kumimoji="0" lang="ka-GE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ახლანდელი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" y="1824409"/>
            <a:ext cx="2272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57 თანამშრომელი</a:t>
            </a:r>
          </a:p>
          <a:p>
            <a:r>
              <a:rPr lang="ka-GE" dirty="0" smtClean="0"/>
              <a:t>22 შტატგარეშე</a:t>
            </a:r>
          </a:p>
          <a:p>
            <a:r>
              <a:rPr lang="ka-GE" dirty="0" smtClean="0"/>
              <a:t>6 დამხმარე შტატი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6449841" y="2661560"/>
            <a:ext cx="105989" cy="39261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H="1">
            <a:off x="3507284" y="2894772"/>
            <a:ext cx="39189" cy="3459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89531" y="3165838"/>
            <a:ext cx="0" cy="3313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46"/>
          <p:cNvSpPr>
            <a:spLocks noChangeArrowheads="1"/>
          </p:cNvSpPr>
          <p:nvPr/>
        </p:nvSpPr>
        <p:spPr bwMode="auto">
          <a:xfrm>
            <a:off x="6021927" y="5170811"/>
            <a:ext cx="2835618" cy="150380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სამართლებრივი და ინფორმაციული უზრუნველყოფის  სამმართველო მ.შ.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საზოგადოებასთან ურთიერთობა - 5 თანამშრომელი  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ounded Rectangle 13"/>
          <p:cNvSpPr>
            <a:spLocks noChangeArrowheads="1"/>
          </p:cNvSpPr>
          <p:nvPr/>
        </p:nvSpPr>
        <p:spPr bwMode="auto">
          <a:xfrm>
            <a:off x="5917472" y="4108638"/>
            <a:ext cx="2940073" cy="987064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ადამიანური რესურსების მართვისა და საქმისწარმოების სამმართველო - 6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ounded Rectangle 14"/>
          <p:cNvSpPr>
            <a:spLocks noChangeArrowheads="1"/>
          </p:cNvSpPr>
          <p:nvPr/>
        </p:nvSpPr>
        <p:spPr bwMode="auto">
          <a:xfrm>
            <a:off x="5917472" y="2980082"/>
            <a:ext cx="2940073" cy="104161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საფინანსო და მატერიალურ-ტექნიკური უზრუნველყოფის სამმართველო -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2"/>
          <p:cNvSpPr>
            <a:spLocks noChangeArrowheads="1"/>
          </p:cNvSpPr>
          <p:nvPr/>
        </p:nvSpPr>
        <p:spPr bwMode="auto">
          <a:xfrm>
            <a:off x="2963181" y="3223020"/>
            <a:ext cx="2846339" cy="90003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2.1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ნებართვების სამმართველო - 9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(მ.შ. 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თანამშრომელი) კლინიკურ კვლევებზე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23"/>
          <p:cNvSpPr>
            <a:spLocks noChangeArrowheads="1"/>
          </p:cNvSpPr>
          <p:nvPr/>
        </p:nvSpPr>
        <p:spPr bwMode="auto">
          <a:xfrm>
            <a:off x="2926889" y="4257951"/>
            <a:ext cx="2882632" cy="603059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2.2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ინსპექტირების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- 12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ounded Rectangle 25"/>
          <p:cNvSpPr>
            <a:spLocks noChangeArrowheads="1"/>
          </p:cNvSpPr>
          <p:nvPr/>
        </p:nvSpPr>
        <p:spPr bwMode="auto">
          <a:xfrm>
            <a:off x="2937503" y="5003043"/>
            <a:ext cx="2872018" cy="60309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GMP-ის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- 5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ounded Rectangle 31"/>
          <p:cNvSpPr>
            <a:spLocks noChangeArrowheads="1"/>
          </p:cNvSpPr>
          <p:nvPr/>
        </p:nvSpPr>
        <p:spPr bwMode="auto">
          <a:xfrm>
            <a:off x="472941" y="3307198"/>
            <a:ext cx="2340066" cy="68947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ადმინისტრირების სამმართველო - 15 თანამშრომელი  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ounded Rectangle 32"/>
          <p:cNvSpPr>
            <a:spLocks noChangeArrowheads="1"/>
          </p:cNvSpPr>
          <p:nvPr/>
        </p:nvSpPr>
        <p:spPr bwMode="auto">
          <a:xfrm>
            <a:off x="457122" y="4056862"/>
            <a:ext cx="2340066" cy="601463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ფარმაკოპეის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ounded Rectangle 33"/>
          <p:cNvSpPr>
            <a:spLocks noChangeArrowheads="1"/>
          </p:cNvSpPr>
          <p:nvPr/>
        </p:nvSpPr>
        <p:spPr bwMode="auto">
          <a:xfrm>
            <a:off x="431074" y="4892163"/>
            <a:ext cx="2340066" cy="610862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1.3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ფარმაკოლოგიის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სამმართველო - 10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ounded Rectangle 1"/>
          <p:cNvSpPr>
            <a:spLocks noChangeArrowheads="1"/>
          </p:cNvSpPr>
          <p:nvPr/>
        </p:nvSpPr>
        <p:spPr bwMode="auto">
          <a:xfrm>
            <a:off x="3990975" y="808718"/>
            <a:ext cx="4251688" cy="78268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სააგენტოს უფროსი</a:t>
            </a:r>
            <a:endParaRPr kumimoji="0" lang="ka-GE" altLang="en-US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ounded Rectangle 3"/>
          <p:cNvSpPr>
            <a:spLocks noChangeArrowheads="1"/>
          </p:cNvSpPr>
          <p:nvPr/>
        </p:nvSpPr>
        <p:spPr bwMode="auto">
          <a:xfrm>
            <a:off x="789531" y="900020"/>
            <a:ext cx="1923415" cy="6000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უფროსის მოადგილე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ounded Rectangle 6"/>
          <p:cNvSpPr>
            <a:spLocks noChangeArrowheads="1"/>
          </p:cNvSpPr>
          <p:nvPr/>
        </p:nvSpPr>
        <p:spPr bwMode="auto">
          <a:xfrm>
            <a:off x="3239589" y="112977"/>
            <a:ext cx="5257750" cy="5342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სამეთვალყურეო საბჭო</a:t>
            </a:r>
            <a:endParaRPr kumimoji="0" lang="ka-GE" altLang="en-US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ounded Rectangle 50"/>
          <p:cNvSpPr>
            <a:spLocks noChangeArrowheads="1"/>
          </p:cNvSpPr>
          <p:nvPr/>
        </p:nvSpPr>
        <p:spPr bwMode="auto">
          <a:xfrm>
            <a:off x="8857545" y="2163169"/>
            <a:ext cx="2154283" cy="92329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a-GE" altLang="en-US" dirty="0" smtClean="0">
                <a:solidFill>
                  <a:schemeClr val="tx1"/>
                </a:solidFill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</a:t>
            </a:r>
            <a:r>
              <a:rPr kumimoji="0" lang="ka-GE" alt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ლაბორატორია - 4 თანამშრომელი</a:t>
            </a:r>
            <a:endParaRPr kumimoji="0" lang="ka-GE" alt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2" name="Straight Connector 21"/>
          <p:cNvCxnSpPr>
            <a:stCxn id="17" idx="3"/>
          </p:cNvCxnSpPr>
          <p:nvPr/>
        </p:nvCxnSpPr>
        <p:spPr>
          <a:xfrm>
            <a:off x="2712946" y="1200058"/>
            <a:ext cx="13113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51"/>
          <p:cNvSpPr>
            <a:spLocks noChangeArrowheads="1"/>
          </p:cNvSpPr>
          <p:nvPr/>
        </p:nvSpPr>
        <p:spPr bwMode="auto">
          <a:xfrm>
            <a:off x="8518003" y="619425"/>
            <a:ext cx="1942420" cy="4655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2-მრჩეველი</a:t>
            </a:r>
            <a:endParaRPr kumimoji="0" lang="ka-GE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ounded Rectangle 60"/>
          <p:cNvSpPr>
            <a:spLocks noChangeArrowheads="1"/>
          </p:cNvSpPr>
          <p:nvPr/>
        </p:nvSpPr>
        <p:spPr bwMode="auto">
          <a:xfrm>
            <a:off x="8530409" y="1137426"/>
            <a:ext cx="1980566" cy="51435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ხარისხის მართვის მენეჯერი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ounded Rectangle 5">
            <a:hlinkClick r:id="rId2" action="ppaction://hlinkpres?slideindex=1&amp;slidetitle="/>
          </p:cNvPr>
          <p:cNvSpPr>
            <a:spLocks noChangeArrowheads="1"/>
          </p:cNvSpPr>
          <p:nvPr/>
        </p:nvSpPr>
        <p:spPr bwMode="auto">
          <a:xfrm>
            <a:off x="431074" y="2107192"/>
            <a:ext cx="2532108" cy="11087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პროდუქტის საბაზრო</a:t>
            </a:r>
            <a:r>
              <a:rPr kumimoji="0" lang="ka-GE" alt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ავტორიზაციის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ounded Rectangle 7"/>
          <p:cNvSpPr>
            <a:spLocks noChangeArrowheads="1"/>
          </p:cNvSpPr>
          <p:nvPr/>
        </p:nvSpPr>
        <p:spPr bwMode="auto">
          <a:xfrm>
            <a:off x="5809521" y="2137685"/>
            <a:ext cx="2687818" cy="52387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ადმინისტრაციული დეპარტამენტი (1) 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ounded Rectangle 2"/>
          <p:cNvSpPr>
            <a:spLocks noChangeArrowheads="1"/>
          </p:cNvSpPr>
          <p:nvPr/>
        </p:nvSpPr>
        <p:spPr bwMode="auto">
          <a:xfrm>
            <a:off x="2983546" y="5768142"/>
            <a:ext cx="2825975" cy="690931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2.4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ნარკოტიკების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ლეგალური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ylfaen" panose="010A0502050306030303" pitchFamily="18" charset="0"/>
              </a:rPr>
              <a:t>ბრუნვის სამმართველო - 6 თანამშრომელი</a:t>
            </a:r>
            <a:endParaRPr kumimoji="0" lang="ka-GE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" name="Rounded Rectangle 18"/>
          <p:cNvSpPr>
            <a:spLocks noChangeArrowheads="1"/>
          </p:cNvSpPr>
          <p:nvPr/>
        </p:nvSpPr>
        <p:spPr bwMode="auto">
          <a:xfrm>
            <a:off x="431073" y="5623409"/>
            <a:ext cx="2340067" cy="85576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1.4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ფარმაკოზედამხედველობის სამმართველო - 4 თანამშრომელი</a:t>
            </a:r>
            <a:endParaRPr kumimoji="0" lang="ka-GE" alt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Rounded Rectangle 21"/>
          <p:cNvSpPr>
            <a:spLocks noChangeArrowheads="1"/>
          </p:cNvSpPr>
          <p:nvPr/>
        </p:nvSpPr>
        <p:spPr bwMode="auto">
          <a:xfrm>
            <a:off x="3091497" y="1919647"/>
            <a:ext cx="2644092" cy="10604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ka-GE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ფარმაცევტული საქმიანობის ზედამხედველობისა და ნებართვების დეპარტამენტი (1)</a:t>
            </a:r>
            <a:endParaRPr kumimoji="0" lang="ka-GE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Rectangle 4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" name="Rectangle 67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0" name="Rectangle 69"/>
          <p:cNvSpPr>
            <a:spLocks noChangeArrowheads="1"/>
          </p:cNvSpPr>
          <p:nvPr/>
        </p:nvSpPr>
        <p:spPr bwMode="auto">
          <a:xfrm>
            <a:off x="152400" y="609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endCxn id="23" idx="1"/>
          </p:cNvCxnSpPr>
          <p:nvPr/>
        </p:nvCxnSpPr>
        <p:spPr>
          <a:xfrm>
            <a:off x="8187486" y="852187"/>
            <a:ext cx="3305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30" idx="1"/>
          </p:cNvCxnSpPr>
          <p:nvPr/>
        </p:nvCxnSpPr>
        <p:spPr>
          <a:xfrm>
            <a:off x="8187486" y="1371600"/>
            <a:ext cx="342923" cy="23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697128" y="1500095"/>
            <a:ext cx="13062" cy="605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46" idx="0"/>
          </p:cNvCxnSpPr>
          <p:nvPr/>
        </p:nvCxnSpPr>
        <p:spPr>
          <a:xfrm flipH="1">
            <a:off x="4413543" y="1591399"/>
            <a:ext cx="14766" cy="328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34" idx="0"/>
          </p:cNvCxnSpPr>
          <p:nvPr/>
        </p:nvCxnSpPr>
        <p:spPr>
          <a:xfrm>
            <a:off x="7153430" y="1591399"/>
            <a:ext cx="0" cy="5462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endCxn id="21" idx="0"/>
          </p:cNvCxnSpPr>
          <p:nvPr/>
        </p:nvCxnSpPr>
        <p:spPr>
          <a:xfrm>
            <a:off x="7694022" y="1591399"/>
            <a:ext cx="2240665" cy="5717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8997383" y="3122448"/>
            <a:ext cx="29260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600" b="1" i="1" dirty="0"/>
              <a:t>100 საშტატო ერთეულით </a:t>
            </a:r>
            <a:r>
              <a:rPr lang="ka-GE" sz="1600" b="1" i="1" dirty="0" smtClean="0"/>
              <a:t>(ამჟამად მოქმედია: 57 საშტატო ერთეული, 22 შტატგარეშე,დამხმარე შტატი 6, სულ  </a:t>
            </a:r>
            <a:r>
              <a:rPr lang="ka-GE" sz="1600" b="1" i="1" dirty="0"/>
              <a:t>86). </a:t>
            </a:r>
            <a:endParaRPr lang="ka-GE" sz="1600" b="1" i="1" dirty="0" smtClean="0"/>
          </a:p>
          <a:p>
            <a:r>
              <a:rPr lang="ka-GE" sz="1600" dirty="0" smtClean="0"/>
              <a:t>სახელფასო </a:t>
            </a:r>
            <a:r>
              <a:rPr lang="ka-GE" sz="1600" dirty="0"/>
              <a:t>ფონდი თვეში 127 900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წლიური </a:t>
            </a:r>
            <a:r>
              <a:rPr lang="ka-GE" sz="1600" dirty="0"/>
              <a:t>1 534 800 </a:t>
            </a:r>
            <a:r>
              <a:rPr lang="ka-GE" sz="1600" dirty="0" smtClean="0"/>
              <a:t>ლარი</a:t>
            </a:r>
          </a:p>
          <a:p>
            <a:r>
              <a:rPr lang="ka-GE" sz="1600" dirty="0" smtClean="0"/>
              <a:t>სხვა </a:t>
            </a:r>
            <a:r>
              <a:rPr lang="ka-GE" sz="1600" dirty="0"/>
              <a:t>ხარჯების </a:t>
            </a:r>
            <a:r>
              <a:rPr lang="ka-GE" sz="1600" dirty="0" smtClean="0"/>
              <a:t>(სამივლინებო, საკანცელარიო და ა.შ.) გათვალისწინებით </a:t>
            </a:r>
            <a:r>
              <a:rPr lang="ka-GE" sz="1600" dirty="0"/>
              <a:t>წლის ბიუჯეტი უნდა გაითვალოს 1 950 000 ლარზე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" y="152400"/>
            <a:ext cx="2878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b="1" dirty="0" smtClean="0">
                <a:solidFill>
                  <a:srgbClr val="C00000"/>
                </a:solidFill>
              </a:rPr>
              <a:t>შემოთვაზებული სტრუქტურა</a:t>
            </a: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ფუნქციები: </a:t>
            </a:r>
            <a:r>
              <a:rPr lang="ka-GE" b="1" dirty="0" smtClean="0"/>
              <a:t>ხარისხის მართვის მენეჯერი (ახალი პოზიცია)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 smtClean="0"/>
              <a:t>სააგენტოს </a:t>
            </a:r>
            <a:r>
              <a:rPr lang="ka-GE" dirty="0"/>
              <a:t>ხარისხის მართვის სისტემის შემუშავება და </a:t>
            </a:r>
            <a:r>
              <a:rPr lang="ka-GE" dirty="0" smtClean="0"/>
              <a:t>დანერგვა მ.შ. სტანდარტული ოპერაციული პროცედურების დადგენა სააგენტოს მიერ განხორციელებული აქტივობებისთვის </a:t>
            </a:r>
            <a:endParaRPr lang="en-US" dirty="0"/>
          </a:p>
          <a:p>
            <a:r>
              <a:rPr lang="ka-GE" dirty="0" smtClean="0"/>
              <a:t>ხარისხის </a:t>
            </a:r>
            <a:r>
              <a:rPr lang="ka-GE" dirty="0"/>
              <a:t>შენარჩუნება და გაუმჯობესებასთან </a:t>
            </a:r>
            <a:r>
              <a:rPr lang="ka-GE" dirty="0" smtClean="0"/>
              <a:t>დაკავშირებული </a:t>
            </a:r>
            <a:r>
              <a:rPr lang="ka-GE" dirty="0"/>
              <a:t>ღონისძიებების განხორციელება;</a:t>
            </a:r>
            <a:endParaRPr lang="en-US" dirty="0"/>
          </a:p>
          <a:p>
            <a:r>
              <a:rPr lang="ka-GE" dirty="0" smtClean="0"/>
              <a:t>სააგენტოში </a:t>
            </a:r>
            <a:r>
              <a:rPr lang="ka-GE" dirty="0"/>
              <a:t>ხარისხის მართვის სისტემის პერიოდული შეფასება</a:t>
            </a:r>
            <a:r>
              <a:rPr lang="ka-GE" dirty="0" smtClean="0"/>
              <a:t>;</a:t>
            </a:r>
            <a:endParaRPr lang="en-US" dirty="0" smtClean="0"/>
          </a:p>
          <a:p>
            <a:r>
              <a:rPr lang="ka-GE" dirty="0" smtClean="0"/>
              <a:t>ტექნიკური სამუშაოების შესრულებისა და სისტემის დიზაინისთვის რეკომენდებულია მოხდეს ტექნიკური პერსონალის მობილიზება.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0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დეპარტამენტი: </a:t>
            </a:r>
            <a:r>
              <a:rPr lang="ka-GE" sz="3600" dirty="0"/>
              <a:t>ოთხი სამმართველო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1.</a:t>
            </a:r>
            <a:r>
              <a:rPr lang="ka-GE" b="1" dirty="0" smtClean="0"/>
              <a:t>1</a:t>
            </a:r>
            <a:r>
              <a:rPr lang="en-US" b="1" dirty="0" smtClean="0"/>
              <a:t> </a:t>
            </a:r>
            <a:r>
              <a:rPr lang="ka-GE" b="1" dirty="0"/>
              <a:t>ადმინისტრირების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აღიარებითი და ეროვნული რეჟიმით წარმოდგენილი სარეგისტრაციო მასალის ადმინისტრაციული ექსპერტიზა;</a:t>
            </a:r>
            <a:endParaRPr lang="en-US" dirty="0"/>
          </a:p>
          <a:p>
            <a:r>
              <a:rPr lang="ka-GE" dirty="0" smtClean="0"/>
              <a:t>აღიარებითი რეჟიმით </a:t>
            </a:r>
            <a:r>
              <a:rPr lang="ka-GE" dirty="0"/>
              <a:t>ფარმაცევტული პროდუქტის და უკვე რეგისტრირებული ფარმაცევტული პროდუქტის განსხვავებული შეფუთვა-მარკირებით ბაზარზე დაშვება (გარდა ინსტრუქციის ექპერტიზისა);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საქართველოს ბაზარზე დაშვების დამადასტურებელ დოკუმენტის (სარეგისტრაციო    მოწმობა)   შევსება  და  გაცემა, რეესტრის წარმოება;</a:t>
            </a:r>
            <a:endParaRPr lang="en-US" dirty="0"/>
          </a:p>
          <a:p>
            <a:r>
              <a:rPr lang="ka-GE" dirty="0" smtClean="0"/>
              <a:t>შემოსული </a:t>
            </a:r>
            <a:r>
              <a:rPr lang="ka-GE" dirty="0"/>
              <a:t>დოკუმენტაციის აღნუსხვა ელექტრონული ვერსიის სახით;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1</a:t>
            </a:r>
            <a:r>
              <a:rPr lang="ka-GE" sz="3600" b="1" dirty="0"/>
              <a:t>. ფარმაცევტული პროდუქტის რეგისტრაციის </a:t>
            </a:r>
            <a:r>
              <a:rPr lang="ka-GE" sz="3600" b="1" dirty="0" smtClean="0"/>
              <a:t>დეპარტამენტი: </a:t>
            </a:r>
            <a:r>
              <a:rPr lang="ka-GE" sz="3600" dirty="0" smtClean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ka-GE" b="1" dirty="0" smtClean="0"/>
              <a:t>.</a:t>
            </a:r>
            <a:r>
              <a:rPr lang="ka-GE" b="1" dirty="0"/>
              <a:t>2</a:t>
            </a:r>
            <a:r>
              <a:rPr lang="en-US" b="1" dirty="0" smtClean="0"/>
              <a:t> </a:t>
            </a:r>
            <a:r>
              <a:rPr lang="ka-GE" b="1" dirty="0"/>
              <a:t>ფარმაკოპეის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(ხარისხობრივი მაჩვენებლების)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60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ka-GE" b="1" dirty="0"/>
              <a:t>.3 ფარმაკოლოგიის სამმართველო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სახელმწიფო რეგისტრაციის ეროვნული რეჟიმით წარმოდგენილი სარეგისტრაციო მასალის </a:t>
            </a:r>
            <a:r>
              <a:rPr lang="en-GB" dirty="0" err="1"/>
              <a:t>მეცნიერულ-ტექნიკურ</a:t>
            </a:r>
            <a:r>
              <a:rPr lang="ka-GE" dirty="0"/>
              <a:t>ი (ეფექტურობის და უსაფრთხოების - კლინიკური მონაცემების) ექსპერტიზა;</a:t>
            </a:r>
            <a:endParaRPr lang="en-US" dirty="0"/>
          </a:p>
          <a:p>
            <a:r>
              <a:rPr lang="ka-GE" dirty="0" smtClean="0"/>
              <a:t>დასკვნის </a:t>
            </a:r>
            <a:r>
              <a:rPr lang="ka-GE" dirty="0"/>
              <a:t>მომზადება რეგისტრაციის, ხელახალი რეგისტრაციისა და სარეგისტრაციო დოსიეში ცვლილებების რეგისტრაციის შესახებ.</a:t>
            </a:r>
            <a:endParaRPr lang="en-US" dirty="0"/>
          </a:p>
          <a:p>
            <a:r>
              <a:rPr lang="ka-GE" dirty="0" smtClean="0"/>
              <a:t>ფარმაცევტული </a:t>
            </a:r>
            <a:r>
              <a:rPr lang="ka-GE" dirty="0"/>
              <a:t>პროდუქტის რეკლამის ტექსტის განხილვა და შეთანხმება;</a:t>
            </a:r>
            <a:endParaRPr lang="en-US" dirty="0"/>
          </a:p>
          <a:p>
            <a:r>
              <a:rPr lang="en-GB" dirty="0" err="1" smtClean="0"/>
              <a:t>განსაკუთრებულ</a:t>
            </a:r>
            <a:r>
              <a:rPr lang="en-GB" dirty="0" smtClean="0"/>
              <a:t> </a:t>
            </a:r>
            <a:r>
              <a:rPr lang="en-GB" dirty="0" err="1"/>
              <a:t>პირობებში</a:t>
            </a:r>
            <a:r>
              <a:rPr lang="en-GB" dirty="0"/>
              <a:t> (</a:t>
            </a:r>
            <a:r>
              <a:rPr lang="en-GB" dirty="0" err="1"/>
              <a:t>სტიქიური</a:t>
            </a:r>
            <a:r>
              <a:rPr lang="en-GB" dirty="0"/>
              <a:t> </a:t>
            </a:r>
            <a:r>
              <a:rPr lang="en-GB" dirty="0" err="1"/>
              <a:t>უბედურება</a:t>
            </a:r>
            <a:r>
              <a:rPr lang="en-GB" dirty="0"/>
              <a:t>, </a:t>
            </a:r>
            <a:r>
              <a:rPr lang="en-GB" dirty="0" err="1"/>
              <a:t>მოსახლეობის</a:t>
            </a:r>
            <a:r>
              <a:rPr lang="en-GB" dirty="0"/>
              <a:t> </a:t>
            </a:r>
            <a:r>
              <a:rPr lang="en-GB" dirty="0" err="1"/>
              <a:t>მასობრივად</a:t>
            </a:r>
            <a:r>
              <a:rPr lang="en-GB" dirty="0"/>
              <a:t> </a:t>
            </a:r>
            <a:r>
              <a:rPr lang="en-GB" dirty="0" err="1"/>
              <a:t>დაზიანება</a:t>
            </a:r>
            <a:r>
              <a:rPr lang="en-GB" dirty="0"/>
              <a:t>, </a:t>
            </a:r>
            <a:r>
              <a:rPr lang="en-GB" dirty="0" err="1"/>
              <a:t>ეპიდემია</a:t>
            </a:r>
            <a:r>
              <a:rPr lang="en-GB" dirty="0"/>
              <a:t>, </a:t>
            </a:r>
            <a:r>
              <a:rPr lang="en-GB" dirty="0" err="1"/>
              <a:t>იშვიათი</a:t>
            </a:r>
            <a:r>
              <a:rPr lang="en-GB" dirty="0"/>
              <a:t> </a:t>
            </a:r>
            <a:r>
              <a:rPr lang="en-GB" dirty="0" err="1"/>
              <a:t>დაავადება</a:t>
            </a:r>
            <a:r>
              <a:rPr lang="en-GB" dirty="0"/>
              <a:t>) </a:t>
            </a:r>
            <a:r>
              <a:rPr lang="en-GB" dirty="0" err="1"/>
              <a:t>ჰუმანიტარული</a:t>
            </a:r>
            <a:r>
              <a:rPr lang="en-GB" dirty="0"/>
              <a:t> </a:t>
            </a:r>
            <a:r>
              <a:rPr lang="en-GB" dirty="0" err="1"/>
              <a:t>მიზნით</a:t>
            </a:r>
            <a:r>
              <a:rPr lang="ka-GE" dirty="0"/>
              <a:t>, ფარმაცევტული პროდუქტის შემოტანის შესახებ შესაბამისი დასკვნის მომზადება;</a:t>
            </a:r>
            <a:endParaRPr lang="en-US" dirty="0"/>
          </a:p>
          <a:p>
            <a:r>
              <a:rPr lang="ka-GE" dirty="0" smtClean="0"/>
              <a:t>ფიზიკური </a:t>
            </a:r>
            <a:r>
              <a:rPr lang="ka-GE" dirty="0"/>
              <a:t>პირის მიერ ინდივიდუალური საჭიროებისას ფარმაცევტული პროდუქტის (გარდა პირველ ჯგუფს მიკუთვნებულისა) შემოტანის/გატანის შესახებ შესაბამისი დასკვნის მომზადება.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146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1</a:t>
            </a:r>
            <a:r>
              <a:rPr lang="ka-GE" b="1" dirty="0"/>
              <a:t>. ფარმაცევტული პროდუქტის რეგისტრაციის დეპარტამენტი: </a:t>
            </a:r>
            <a:r>
              <a:rPr lang="ka-GE" dirty="0"/>
              <a:t>ოთხი სამმართველო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1.4 </a:t>
            </a:r>
            <a:r>
              <a:rPr lang="ka-GE" b="1" dirty="0"/>
              <a:t>ფარმაკოზედამხედველობის სამმართველო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გვერდითი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მონიტორინგი</a:t>
            </a:r>
            <a:r>
              <a:rPr lang="ka-GE" dirty="0"/>
              <a:t>:</a:t>
            </a:r>
            <a:endParaRPr lang="en-US" dirty="0"/>
          </a:p>
          <a:p>
            <a:r>
              <a:rPr lang="en-GB" dirty="0" err="1" smtClean="0"/>
              <a:t>წამლის</a:t>
            </a:r>
            <a:r>
              <a:rPr lang="en-GB" dirty="0" smtClean="0"/>
              <a:t> </a:t>
            </a:r>
            <a:r>
              <a:rPr lang="en-GB" dirty="0" err="1"/>
              <a:t>არასასურველი</a:t>
            </a:r>
            <a:r>
              <a:rPr lang="en-GB" dirty="0"/>
              <a:t> </a:t>
            </a:r>
            <a:r>
              <a:rPr lang="en-GB" dirty="0" err="1"/>
              <a:t>ეფექტის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en-GB" dirty="0"/>
              <a:t> </a:t>
            </a:r>
            <a:r>
              <a:rPr lang="en-GB" dirty="0" err="1"/>
              <a:t>ინფორმაცი</a:t>
            </a:r>
            <a:r>
              <a:rPr lang="ka-GE" dirty="0"/>
              <a:t>იის შეგროვება და </a:t>
            </a:r>
            <a:r>
              <a:rPr lang="en-GB" dirty="0" err="1"/>
              <a:t>ანალიზ</a:t>
            </a:r>
            <a:r>
              <a:rPr lang="ka-GE" dirty="0"/>
              <a:t>ი;</a:t>
            </a:r>
            <a:endParaRPr lang="en-US" dirty="0"/>
          </a:p>
          <a:p>
            <a:r>
              <a:rPr lang="en-GB" dirty="0" err="1" smtClean="0"/>
              <a:t>ინფორმაციის</a:t>
            </a:r>
            <a:r>
              <a:rPr lang="en-GB" dirty="0" smtClean="0"/>
              <a:t> </a:t>
            </a:r>
            <a:r>
              <a:rPr lang="en-GB" dirty="0" err="1"/>
              <a:t>გაცვლა</a:t>
            </a:r>
            <a:r>
              <a:rPr lang="en-GB" dirty="0"/>
              <a:t> </a:t>
            </a:r>
            <a:r>
              <a:rPr lang="ka-GE" dirty="0"/>
              <a:t>შესაბამის საერთაშორისო </a:t>
            </a:r>
            <a:r>
              <a:rPr lang="en-GB" dirty="0" err="1"/>
              <a:t>ორგანიზაცი</a:t>
            </a:r>
            <a:r>
              <a:rPr lang="ka-GE" dirty="0"/>
              <a:t>ებ</a:t>
            </a:r>
            <a:r>
              <a:rPr lang="en-GB" dirty="0" err="1"/>
              <a:t>თან</a:t>
            </a:r>
            <a:r>
              <a:rPr lang="en-GB" dirty="0"/>
              <a:t>; </a:t>
            </a:r>
            <a:endParaRPr lang="en-US" dirty="0"/>
          </a:p>
          <a:p>
            <a:r>
              <a:rPr lang="en-GB" dirty="0" err="1" smtClean="0"/>
              <a:t>ორგანიზაციას</a:t>
            </a:r>
            <a:r>
              <a:rPr lang="en-GB" dirty="0" smtClean="0"/>
              <a:t> </a:t>
            </a:r>
            <a:r>
              <a:rPr lang="en-GB" dirty="0" err="1"/>
              <a:t>უწევს</a:t>
            </a:r>
            <a:r>
              <a:rPr lang="en-GB" dirty="0"/>
              <a:t> </a:t>
            </a:r>
            <a:r>
              <a:rPr lang="en-GB" dirty="0" err="1"/>
              <a:t>მოძიებული</a:t>
            </a:r>
            <a:r>
              <a:rPr lang="en-GB" dirty="0"/>
              <a:t> </a:t>
            </a:r>
            <a:r>
              <a:rPr lang="en-GB" dirty="0" err="1"/>
              <a:t>მონაცემების</a:t>
            </a:r>
            <a:r>
              <a:rPr lang="en-GB" dirty="0"/>
              <a:t> </a:t>
            </a:r>
            <a:r>
              <a:rPr lang="en-GB" dirty="0" err="1"/>
              <a:t>ექსპერტიზას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ამზადებს</a:t>
            </a:r>
            <a:r>
              <a:rPr lang="en-GB" dirty="0"/>
              <a:t> </a:t>
            </a:r>
            <a:r>
              <a:rPr lang="en-GB" dirty="0" err="1"/>
              <a:t>რეკომენდაციებს</a:t>
            </a:r>
            <a:r>
              <a:rPr lang="en-GB" dirty="0"/>
              <a:t> </a:t>
            </a:r>
            <a:r>
              <a:rPr lang="en-GB" dirty="0" err="1"/>
              <a:t>წამლის</a:t>
            </a:r>
            <a:r>
              <a:rPr lang="en-GB" dirty="0"/>
              <a:t> </a:t>
            </a:r>
            <a:r>
              <a:rPr lang="en-GB" dirty="0" err="1"/>
              <a:t>მიმოქცევიდან</a:t>
            </a:r>
            <a:r>
              <a:rPr lang="en-GB" dirty="0"/>
              <a:t> </a:t>
            </a:r>
            <a:r>
              <a:rPr lang="en-GB" dirty="0" err="1"/>
              <a:t>ამოღებისა</a:t>
            </a:r>
            <a:r>
              <a:rPr lang="en-GB" dirty="0"/>
              <a:t> </a:t>
            </a:r>
            <a:r>
              <a:rPr lang="en-GB" dirty="0" err="1"/>
              <a:t>და</a:t>
            </a:r>
            <a:r>
              <a:rPr lang="en-GB" dirty="0"/>
              <a:t> </a:t>
            </a:r>
            <a:r>
              <a:rPr lang="en-GB" dirty="0" err="1"/>
              <a:t>სარეგისტრაციო</a:t>
            </a:r>
            <a:r>
              <a:rPr lang="en-GB" dirty="0"/>
              <a:t> </a:t>
            </a:r>
            <a:r>
              <a:rPr lang="en-GB" dirty="0" err="1"/>
              <a:t>მოწმობის</a:t>
            </a:r>
            <a:r>
              <a:rPr lang="en-GB" dirty="0"/>
              <a:t> </a:t>
            </a:r>
            <a:r>
              <a:rPr lang="en-GB" dirty="0" err="1"/>
              <a:t>მოქმედების</a:t>
            </a:r>
            <a:r>
              <a:rPr lang="en-GB" dirty="0"/>
              <a:t> </a:t>
            </a:r>
            <a:r>
              <a:rPr lang="en-GB" dirty="0" err="1"/>
              <a:t>გაუქმების</a:t>
            </a:r>
            <a:r>
              <a:rPr lang="en-GB" dirty="0"/>
              <a:t> </a:t>
            </a:r>
            <a:r>
              <a:rPr lang="en-GB" dirty="0" err="1"/>
              <a:t>შესახებ</a:t>
            </a:r>
            <a:r>
              <a:rPr lang="ka-GE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281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2. </a:t>
            </a:r>
            <a:r>
              <a:rPr lang="ka-GE" b="1" dirty="0"/>
              <a:t>ფარმაცევტული საქმიანობის ზედამხედველობისა და ნებართვების დეპარტამენტი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2.1 </a:t>
            </a:r>
            <a:r>
              <a:rPr lang="ka-GE" b="1" dirty="0"/>
              <a:t>ნებართვების სამმართველო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წარმოების</a:t>
            </a:r>
            <a:r>
              <a:rPr lang="en-GB" dirty="0"/>
              <a:t>, </a:t>
            </a:r>
            <a:r>
              <a:rPr lang="en-GB" dirty="0" err="1"/>
              <a:t>ავტორიზებული</a:t>
            </a:r>
            <a:r>
              <a:rPr lang="en-GB" dirty="0"/>
              <a:t> </a:t>
            </a:r>
            <a:r>
              <a:rPr lang="en-GB" dirty="0" err="1"/>
              <a:t>აფთიაქის</a:t>
            </a:r>
            <a:r>
              <a:rPr lang="en-GB" dirty="0"/>
              <a:t>, </a:t>
            </a:r>
            <a:r>
              <a:rPr lang="ka-GE" dirty="0"/>
              <a:t>პირველ ჯგუფს </a:t>
            </a:r>
            <a:r>
              <a:rPr lang="ka-GE" dirty="0" smtClean="0"/>
              <a:t>მიკუთვნებული </a:t>
            </a:r>
            <a:r>
              <a:rPr lang="en-GB" dirty="0" err="1"/>
              <a:t>ფარმაცევტული</a:t>
            </a:r>
            <a:r>
              <a:rPr lang="en-GB" dirty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ექსპორტის</a:t>
            </a:r>
            <a:r>
              <a:rPr lang="en-GB" dirty="0"/>
              <a:t> </a:t>
            </a:r>
            <a:r>
              <a:rPr lang="en-GB" dirty="0" err="1"/>
              <a:t>ან</a:t>
            </a:r>
            <a:r>
              <a:rPr lang="en-GB" dirty="0"/>
              <a:t> </a:t>
            </a:r>
            <a:r>
              <a:rPr lang="en-GB" dirty="0" err="1"/>
              <a:t>იმპორტის</a:t>
            </a:r>
            <a:r>
              <a:rPr lang="en-GB" dirty="0"/>
              <a:t> </a:t>
            </a:r>
            <a:r>
              <a:rPr lang="en-GB" dirty="0" err="1"/>
              <a:t>ნებართვის</a:t>
            </a:r>
            <a:r>
              <a:rPr lang="en-GB" dirty="0"/>
              <a:t>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x-none" dirty="0" smtClean="0"/>
              <a:t>ფარმაცევტული </a:t>
            </a:r>
            <a:r>
              <a:rPr lang="x-none" dirty="0"/>
              <a:t>პროდუქტის საბითუმო და საცალო რეალიზაციის დაწყება</a:t>
            </a:r>
            <a:r>
              <a:rPr lang="ka-GE" dirty="0"/>
              <a:t>ზე </a:t>
            </a:r>
            <a:r>
              <a:rPr lang="x-none" dirty="0"/>
              <a:t>და დასრულება</a:t>
            </a:r>
            <a:r>
              <a:rPr lang="ka-GE" dirty="0"/>
              <a:t>ზე </a:t>
            </a:r>
            <a:r>
              <a:rPr lang="x-none" dirty="0"/>
              <a:t>სავალდებულო შეტყობინებ</a:t>
            </a:r>
            <a:r>
              <a:rPr lang="ka-GE" dirty="0"/>
              <a:t>ი</a:t>
            </a:r>
            <a:r>
              <a:rPr lang="x-none" dirty="0"/>
              <a:t>ს </a:t>
            </a:r>
            <a:r>
              <a:rPr lang="ka-GE" dirty="0"/>
              <a:t>ფორმების დამუშავება და შესაბამისი გადაწყვეტილების მიღება;</a:t>
            </a:r>
            <a:endParaRPr lang="en-US" dirty="0"/>
          </a:p>
          <a:p>
            <a:r>
              <a:rPr lang="en-GB" dirty="0" err="1" smtClean="0"/>
              <a:t>ფარმაცევტული</a:t>
            </a:r>
            <a:r>
              <a:rPr lang="en-GB" dirty="0" smtClean="0"/>
              <a:t> </a:t>
            </a:r>
            <a:r>
              <a:rPr lang="en-GB" dirty="0" err="1"/>
              <a:t>პროდუქტის</a:t>
            </a:r>
            <a:r>
              <a:rPr lang="en-GB" dirty="0"/>
              <a:t> </a:t>
            </a:r>
            <a:r>
              <a:rPr lang="en-GB" dirty="0" err="1"/>
              <a:t>რეალიზატორების</a:t>
            </a:r>
            <a:r>
              <a:rPr lang="en-GB" dirty="0"/>
              <a:t> </a:t>
            </a:r>
            <a:r>
              <a:rPr lang="ka-GE" dirty="0"/>
              <a:t>და ფარმაცევტული პროდუქტის იმპორტის/ექსპორტის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 smtClean="0"/>
              <a:t>;</a:t>
            </a:r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ნებართვის </a:t>
            </a:r>
            <a:r>
              <a:rPr lang="en-GB" dirty="0" err="1"/>
              <a:t>გაცემა</a:t>
            </a:r>
            <a:r>
              <a:rPr lang="ka-GE" dirty="0"/>
              <a:t>;</a:t>
            </a:r>
            <a:endParaRPr lang="en-US" dirty="0"/>
          </a:p>
          <a:p>
            <a:r>
              <a:rPr lang="en-GB" dirty="0" err="1"/>
              <a:t>ფარმაკოლოგიური</a:t>
            </a:r>
            <a:r>
              <a:rPr lang="en-GB" dirty="0"/>
              <a:t> </a:t>
            </a:r>
            <a:r>
              <a:rPr lang="en-GB" dirty="0" err="1"/>
              <a:t>საშუალების</a:t>
            </a:r>
            <a:r>
              <a:rPr lang="en-GB" dirty="0"/>
              <a:t> </a:t>
            </a:r>
            <a:r>
              <a:rPr lang="en-GB" dirty="0" err="1"/>
              <a:t>კლინიკური</a:t>
            </a:r>
            <a:r>
              <a:rPr lang="en-GB" dirty="0"/>
              <a:t> </a:t>
            </a:r>
            <a:r>
              <a:rPr lang="en-GB" dirty="0" err="1"/>
              <a:t>კვლევის</a:t>
            </a:r>
            <a:r>
              <a:rPr lang="en-GB" dirty="0"/>
              <a:t> </a:t>
            </a:r>
            <a:r>
              <a:rPr lang="ka-GE" dirty="0"/>
              <a:t>ნებართვაში შესაბამისი ცვლილებების განხორციელება;</a:t>
            </a:r>
            <a:endParaRPr lang="en-US" dirty="0"/>
          </a:p>
          <a:p>
            <a:r>
              <a:rPr lang="ka-GE" dirty="0"/>
              <a:t>კლინიკური კვლევის ნებართვის მქონე სუბიექტების </a:t>
            </a:r>
            <a:r>
              <a:rPr lang="en-GB" dirty="0" err="1"/>
              <a:t>რეესტრის</a:t>
            </a:r>
            <a:r>
              <a:rPr lang="en-GB" dirty="0"/>
              <a:t> </a:t>
            </a:r>
            <a:r>
              <a:rPr lang="en-GB" dirty="0" err="1"/>
              <a:t>წარმოება</a:t>
            </a:r>
            <a:r>
              <a:rPr lang="ka-GE" dirty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36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1395</Words>
  <Application>Microsoft Office PowerPoint</Application>
  <PresentationFormat>Widescreen</PresentationFormat>
  <Paragraphs>144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Sylfaen</vt:lpstr>
      <vt:lpstr>Times New Roman</vt:lpstr>
      <vt:lpstr>Office Theme</vt:lpstr>
      <vt:lpstr>Acrobat Document</vt:lpstr>
      <vt:lpstr>წამლის სააგენტოს სტრუქტურა</vt:lpstr>
      <vt:lpstr>PowerPoint Presentation</vt:lpstr>
      <vt:lpstr>PowerPoint Presentation</vt:lpstr>
      <vt:lpstr>ფუნქციები: ხარისხის მართვის მენეჯერი (ახალი პოზიცია)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1. ფარმაცევტული პროდუქტის რეგისტრაციის დეპარტამენტი: ოთხი სამმართველო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 </vt:lpstr>
      <vt:lpstr>2. ფარმაცევტული საქმიანობის ზედამხედველობისა და ნებართვების დეპარტამენტი</vt:lpstr>
      <vt:lpstr>3. ადმინისტრაციული დეპარტამენტი </vt:lpstr>
      <vt:lpstr>3. ადმინისტრაციული დეპარტამენტი</vt:lpstr>
      <vt:lpstr>3. ადმინისტრაციული დეპარტამენტი</vt:lpstr>
      <vt:lpstr>წამლის ხარისხის კონტროლის ლაბორატორია</vt:lpstr>
      <vt:lpstr>ესტონეთის წამლის სააგენტოს სტრუქტურა </vt:lpstr>
      <vt:lpstr>ჩეხეთი</vt:lpstr>
      <vt:lpstr>დანია https://laegemiddelstyrelsen.dk/en/about/organisation/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Ketevan Nikolishvili</cp:lastModifiedBy>
  <cp:revision>34</cp:revision>
  <dcterms:created xsi:type="dcterms:W3CDTF">2019-06-02T15:22:33Z</dcterms:created>
  <dcterms:modified xsi:type="dcterms:W3CDTF">2019-08-01T11:04:40Z</dcterms:modified>
</cp:coreProperties>
</file>